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7" r:id="rId3"/>
    <p:sldId id="259" r:id="rId4"/>
    <p:sldId id="278" r:id="rId5"/>
    <p:sldId id="260" r:id="rId6"/>
    <p:sldId id="262" r:id="rId7"/>
    <p:sldId id="263" r:id="rId8"/>
    <p:sldId id="264" r:id="rId9"/>
    <p:sldId id="265" r:id="rId10"/>
    <p:sldId id="266" r:id="rId11"/>
    <p:sldId id="280" r:id="rId12"/>
    <p:sldId id="281" r:id="rId13"/>
    <p:sldId id="267" r:id="rId14"/>
    <p:sldId id="268" r:id="rId15"/>
    <p:sldId id="270" r:id="rId16"/>
    <p:sldId id="269" r:id="rId17"/>
    <p:sldId id="258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9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A74C-C619-4167-A6F0-DD80E0039666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6DB52-CD29-49CD-AFE2-A74E766D25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46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C0109-8658-4D7E-8BF4-F7F5C6214E1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57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AED-AC13-44DD-B8D9-F8CC3B393720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C5D0-E01C-4A9B-AE19-ED6DA206FA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94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AED-AC13-44DD-B8D9-F8CC3B393720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C5D0-E01C-4A9B-AE19-ED6DA206FA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63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AED-AC13-44DD-B8D9-F8CC3B393720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C5D0-E01C-4A9B-AE19-ED6DA206FA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86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AED-AC13-44DD-B8D9-F8CC3B393720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C5D0-E01C-4A9B-AE19-ED6DA206FA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16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AED-AC13-44DD-B8D9-F8CC3B393720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C5D0-E01C-4A9B-AE19-ED6DA206FA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47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AED-AC13-44DD-B8D9-F8CC3B393720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C5D0-E01C-4A9B-AE19-ED6DA206FA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80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AED-AC13-44DD-B8D9-F8CC3B393720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C5D0-E01C-4A9B-AE19-ED6DA206FA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0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AED-AC13-44DD-B8D9-F8CC3B393720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C5D0-E01C-4A9B-AE19-ED6DA206FA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AED-AC13-44DD-B8D9-F8CC3B393720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C5D0-E01C-4A9B-AE19-ED6DA206FA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60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AED-AC13-44DD-B8D9-F8CC3B393720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C5D0-E01C-4A9B-AE19-ED6DA206FA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69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AED-AC13-44DD-B8D9-F8CC3B393720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C5D0-E01C-4A9B-AE19-ED6DA206FA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03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F2FAED-AC13-44DD-B8D9-F8CC3B393720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DC5D0-E01C-4A9B-AE19-ED6DA206FA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61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yaccount.google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zcsc.yz.yamagata-u.ac.jp/Manual/mailsecurity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st.yamagata-u.ac.jp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z.yamagata-u.ac.jp/mai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ccounts.googl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アカウント変更および２段階認証導入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879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2646" y="420000"/>
            <a:ext cx="634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段階認証設定方法</a:t>
            </a:r>
            <a:endParaRPr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7546" y="1439839"/>
            <a:ext cx="52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1. 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Google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アカウント」をクリックする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984237" y="1809171"/>
            <a:ext cx="10159160" cy="4882605"/>
            <a:chOff x="984237" y="1809171"/>
            <a:chExt cx="10159160" cy="4882605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237" y="1809171"/>
              <a:ext cx="10159160" cy="4882605"/>
            </a:xfrm>
            <a:prstGeom prst="rect">
              <a:avLst/>
            </a:prstGeom>
          </p:spPr>
        </p:pic>
        <p:sp>
          <p:nvSpPr>
            <p:cNvPr id="6" name="円/楕円 5"/>
            <p:cNvSpPr/>
            <p:nvPr/>
          </p:nvSpPr>
          <p:spPr>
            <a:xfrm>
              <a:off x="8618562" y="2518012"/>
              <a:ext cx="907576" cy="96899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右矢印 7"/>
            <p:cNvSpPr/>
            <p:nvPr/>
          </p:nvSpPr>
          <p:spPr>
            <a:xfrm>
              <a:off x="7922526" y="2819968"/>
              <a:ext cx="627797" cy="36507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858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2646" y="420000"/>
            <a:ext cx="634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段階認証設定方法</a:t>
            </a:r>
            <a:endParaRPr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7545" y="1439839"/>
            <a:ext cx="766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1.1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google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アカウントへアクセス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6347" y="2007881"/>
            <a:ext cx="7984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https://myaccount.google.com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68" y="2822144"/>
            <a:ext cx="2880000" cy="288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4" b="4154"/>
          <a:stretch/>
        </p:blipFill>
        <p:spPr>
          <a:xfrm>
            <a:off x="387838" y="2007881"/>
            <a:ext cx="2945763" cy="4697860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1337533" y="6148216"/>
            <a:ext cx="1046374" cy="4314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451651" y="1997544"/>
            <a:ext cx="881949" cy="4314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2451651" y="3836504"/>
            <a:ext cx="1066801" cy="21686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2957095" y="2544788"/>
            <a:ext cx="459252" cy="641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586147" y="3359050"/>
            <a:ext cx="4634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山形大学のメールアドレスでログイン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381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2646" y="420000"/>
            <a:ext cx="634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段階認証設定方法</a:t>
            </a:r>
            <a:endParaRPr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7545" y="1439839"/>
            <a:ext cx="766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1.2 </a:t>
            </a:r>
            <a:r>
              <a:rPr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google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アカウントへアクセス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7" y="2032702"/>
            <a:ext cx="3273966" cy="4827339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2661898" y="2602873"/>
            <a:ext cx="881949" cy="3217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963021" y="2984095"/>
            <a:ext cx="684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3551025" y="2919640"/>
            <a:ext cx="467486" cy="320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890193" y="3355573"/>
            <a:ext cx="3640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「セキュリティ」タブを選択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91540" y="3047796"/>
            <a:ext cx="1292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右にスワイプ</a:t>
            </a:r>
            <a:endParaRPr kumimoji="1" lang="ja-JP" altLang="en-US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948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2646" y="420000"/>
            <a:ext cx="634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段階認証設定方法</a:t>
            </a:r>
            <a:endParaRPr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7546" y="1439839"/>
            <a:ext cx="887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2. 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セキュリティ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」タブを選択し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2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段階認証プロセスをクリックする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984237" y="1837026"/>
            <a:ext cx="10159160" cy="4826894"/>
            <a:chOff x="984237" y="1837026"/>
            <a:chExt cx="10159160" cy="482689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237" y="1837026"/>
              <a:ext cx="10159160" cy="4826894"/>
            </a:xfrm>
            <a:prstGeom prst="rect">
              <a:avLst/>
            </a:prstGeom>
          </p:spPr>
        </p:pic>
        <p:sp>
          <p:nvSpPr>
            <p:cNvPr id="2" name="正方形/長方形 1"/>
            <p:cNvSpPr/>
            <p:nvPr/>
          </p:nvSpPr>
          <p:spPr>
            <a:xfrm>
              <a:off x="984237" y="3534770"/>
              <a:ext cx="2113805" cy="3411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572763" y="4291415"/>
              <a:ext cx="6669882" cy="4443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右矢印 10"/>
            <p:cNvSpPr/>
            <p:nvPr/>
          </p:nvSpPr>
          <p:spPr>
            <a:xfrm>
              <a:off x="2872854" y="4331054"/>
              <a:ext cx="627797" cy="36507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529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2646" y="420000"/>
            <a:ext cx="634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段階認証設定方法</a:t>
            </a:r>
            <a:endParaRPr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7546" y="1439839"/>
            <a:ext cx="887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3. 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「電話番号の設定」を行い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コードを取得する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984237" y="1843098"/>
            <a:ext cx="10159160" cy="4814749"/>
            <a:chOff x="984237" y="1843098"/>
            <a:chExt cx="10159160" cy="481474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237" y="1843098"/>
              <a:ext cx="10159160" cy="4814749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3441970" y="3577984"/>
              <a:ext cx="2331033" cy="3548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441970" y="5138392"/>
              <a:ext cx="2528925" cy="31388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右矢印 12"/>
            <p:cNvSpPr/>
            <p:nvPr/>
          </p:nvSpPr>
          <p:spPr>
            <a:xfrm flipH="1">
              <a:off x="5889009" y="3572866"/>
              <a:ext cx="627797" cy="36507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564573" y="3456860"/>
              <a:ext cx="3949429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電話番号を入力する</a:t>
              </a:r>
              <a:endPara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別</a:t>
              </a:r>
              <a:r>
                <a:rPr lang="ja-JP" altLang="en-US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の端末で</a:t>
              </a:r>
              <a:r>
                <a:rPr lang="en-US" altLang="ja-JP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Gmail</a:t>
              </a:r>
              <a:r>
                <a:rPr lang="ja-JP" altLang="en-US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にログインするとこの電話番号にコードが送信される</a:t>
              </a:r>
              <a:endPara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" name="右矢印 13"/>
            <p:cNvSpPr/>
            <p:nvPr/>
          </p:nvSpPr>
          <p:spPr>
            <a:xfrm flipH="1">
              <a:off x="6061881" y="5173359"/>
              <a:ext cx="627797" cy="36507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780664" y="5169105"/>
              <a:ext cx="39494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コード</a:t>
              </a:r>
              <a:r>
                <a:rPr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の取得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方法</a:t>
              </a:r>
              <a:r>
                <a:rPr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を選択する</a:t>
              </a:r>
              <a:endPara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66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2646" y="420000"/>
            <a:ext cx="634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段階認証設定方法</a:t>
            </a:r>
            <a:endParaRPr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7546" y="1439839"/>
            <a:ext cx="887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取得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した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入力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000987" y="1843098"/>
            <a:ext cx="10125659" cy="4814749"/>
            <a:chOff x="1000987" y="1843098"/>
            <a:chExt cx="10125659" cy="481474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87" y="1843098"/>
              <a:ext cx="10125659" cy="4814749"/>
            </a:xfrm>
            <a:prstGeom prst="rect">
              <a:avLst/>
            </a:prstGeom>
          </p:spPr>
        </p:pic>
        <p:sp>
          <p:nvSpPr>
            <p:cNvPr id="16" name="正方形/長方形 15"/>
            <p:cNvSpPr/>
            <p:nvPr/>
          </p:nvSpPr>
          <p:spPr>
            <a:xfrm>
              <a:off x="3428323" y="4976879"/>
              <a:ext cx="1928424" cy="3548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右矢印 16"/>
            <p:cNvSpPr/>
            <p:nvPr/>
          </p:nvSpPr>
          <p:spPr>
            <a:xfrm flipH="1">
              <a:off x="5436019" y="4966643"/>
              <a:ext cx="627797" cy="36507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5861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2646" y="420000"/>
            <a:ext cx="634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段階認証設定方法</a:t>
            </a:r>
            <a:endParaRPr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7546" y="1439839"/>
            <a:ext cx="887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段階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認証プロセスを「有効にする」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984237" y="1848747"/>
            <a:ext cx="10159160" cy="4803451"/>
            <a:chOff x="984237" y="1848747"/>
            <a:chExt cx="10159160" cy="4803451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237" y="1848747"/>
              <a:ext cx="10159160" cy="4803451"/>
            </a:xfrm>
            <a:prstGeom prst="rect">
              <a:avLst/>
            </a:prstGeom>
          </p:spPr>
        </p:pic>
        <p:sp>
          <p:nvSpPr>
            <p:cNvPr id="18" name="正方形/長方形 17"/>
            <p:cNvSpPr/>
            <p:nvPr/>
          </p:nvSpPr>
          <p:spPr>
            <a:xfrm>
              <a:off x="7618185" y="5515966"/>
              <a:ext cx="857075" cy="3548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8756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35496" y="91182"/>
            <a:ext cx="810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アカウント名の変更と</a:t>
            </a:r>
            <a:r>
              <a:rPr kumimoji="1" lang="en-US" altLang="ja-JP" sz="2800" dirty="0"/>
              <a:t>2</a:t>
            </a:r>
            <a:r>
              <a:rPr kumimoji="1" lang="ja-JP" altLang="en-US" sz="2800" dirty="0"/>
              <a:t>段階認証導入スケジュール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111464" y="481726"/>
            <a:ext cx="12012201" cy="6387741"/>
            <a:chOff x="111464" y="481726"/>
            <a:chExt cx="12012201" cy="638774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6049621" y="515562"/>
              <a:ext cx="808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/>
                <a:t>7</a:t>
              </a:r>
              <a:r>
                <a:rPr kumimoji="1" lang="ja-JP" altLang="en-US" sz="2400" b="1" dirty="0"/>
                <a:t>月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333461" y="515563"/>
              <a:ext cx="808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/>
                <a:t>6</a:t>
              </a:r>
              <a:r>
                <a:rPr kumimoji="1" lang="ja-JP" altLang="en-US" sz="2400" b="1" dirty="0"/>
                <a:t>月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835965" y="515563"/>
              <a:ext cx="808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/>
                <a:t>5</a:t>
              </a:r>
              <a:r>
                <a:rPr kumimoji="1" lang="ja-JP" altLang="en-US" sz="2400" b="1" dirty="0"/>
                <a:t>月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633255" y="515562"/>
              <a:ext cx="808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/>
                <a:t>8</a:t>
              </a:r>
              <a:r>
                <a:rPr kumimoji="1" lang="ja-JP" altLang="en-US" sz="2400" b="1" dirty="0"/>
                <a:t>月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9216889" y="515562"/>
              <a:ext cx="808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/>
                <a:t>9</a:t>
              </a:r>
              <a:r>
                <a:rPr kumimoji="1" lang="ja-JP" altLang="en-US" sz="2400" b="1" dirty="0"/>
                <a:t>月</a:t>
              </a:r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>
              <a:off x="2498035" y="977227"/>
              <a:ext cx="905786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3147391" y="926381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 flipV="1">
              <a:off x="4678018" y="936319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 flipV="1">
              <a:off x="6347795" y="936318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 flipV="1">
              <a:off x="7977812" y="926381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 flipV="1">
              <a:off x="9554822" y="936318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198688" y="1139998"/>
              <a:ext cx="2047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rgbClr val="FF0000"/>
                  </a:solidFill>
                </a:rPr>
                <a:t>メールアドレス変更希望調査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11124" y="3299220"/>
              <a:ext cx="2047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rgbClr val="00B0F0"/>
                  </a:solidFill>
                </a:rPr>
                <a:t>アカウント名変更準備（センター内）</a:t>
              </a:r>
              <a:endParaRPr kumimoji="1" lang="ja-JP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98688" y="4417382"/>
              <a:ext cx="204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利用者説明会</a:t>
              </a:r>
              <a:r>
                <a:rPr lang="en-US" altLang="ja-JP" dirty="0"/>
                <a:t>※</a:t>
              </a:r>
              <a:endParaRPr kumimoji="1" lang="ja-JP" altLang="en-US" dirty="0"/>
            </a:p>
          </p:txBody>
        </p:sp>
        <p:cxnSp>
          <p:nvCxnSpPr>
            <p:cNvPr id="32" name="直線コネクタ 31"/>
            <p:cNvCxnSpPr/>
            <p:nvPr/>
          </p:nvCxnSpPr>
          <p:spPr>
            <a:xfrm>
              <a:off x="3147391" y="1111911"/>
              <a:ext cx="0" cy="504000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4678018" y="1139998"/>
              <a:ext cx="0" cy="504000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6347795" y="1111911"/>
              <a:ext cx="0" cy="504000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7977812" y="1139998"/>
              <a:ext cx="0" cy="504000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9541567" y="1139998"/>
              <a:ext cx="0" cy="504000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左右矢印 1"/>
            <p:cNvSpPr/>
            <p:nvPr/>
          </p:nvSpPr>
          <p:spPr>
            <a:xfrm>
              <a:off x="5329304" y="1731612"/>
              <a:ext cx="667580" cy="477078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左右矢印 30"/>
            <p:cNvSpPr/>
            <p:nvPr/>
          </p:nvSpPr>
          <p:spPr>
            <a:xfrm>
              <a:off x="5476572" y="3303372"/>
              <a:ext cx="1561773" cy="477078"/>
            </a:xfrm>
            <a:prstGeom prst="left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11464" y="6561690"/>
              <a:ext cx="116043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/>
                <a:t>※</a:t>
              </a:r>
              <a:r>
                <a:rPr lang="ja-JP" altLang="en-US" sz="1400" dirty="0"/>
                <a:t>利用者説明会では，センタースタッフの説明を聞きながら，利用者も「パスワード変更の方法」と「二段階認証の導入設定」を行っていただきます．</a:t>
              </a:r>
              <a:endParaRPr kumimoji="1" lang="en-US" altLang="ja-JP" sz="1400" dirty="0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xmlns="" id="{D8ED38ED-D342-4FAE-A408-EC81A2B14879}"/>
                </a:ext>
              </a:extLst>
            </p:cNvPr>
            <p:cNvSpPr txBox="1"/>
            <p:nvPr/>
          </p:nvSpPr>
          <p:spPr>
            <a:xfrm>
              <a:off x="187935" y="1747342"/>
              <a:ext cx="28600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rgbClr val="FF0000"/>
                  </a:solidFill>
                </a:rPr>
                <a:t>メールアドレス変更決定通知</a:t>
              </a:r>
              <a:r>
                <a:rPr lang="en-US" altLang="ja-JP" dirty="0">
                  <a:solidFill>
                    <a:srgbClr val="FF0000"/>
                  </a:solidFill>
                </a:rPr>
                <a:t>(6</a:t>
              </a:r>
              <a:r>
                <a:rPr lang="ja-JP" altLang="en-US" dirty="0">
                  <a:solidFill>
                    <a:srgbClr val="FF0000"/>
                  </a:solidFill>
                </a:rPr>
                <a:t>月</a:t>
              </a:r>
              <a:r>
                <a:rPr lang="en-US" altLang="ja-JP" dirty="0">
                  <a:solidFill>
                    <a:srgbClr val="FF0000"/>
                  </a:solidFill>
                </a:rPr>
                <a:t>20</a:t>
              </a:r>
              <a:r>
                <a:rPr lang="ja-JP" altLang="en-US" dirty="0">
                  <a:solidFill>
                    <a:srgbClr val="FF0000"/>
                  </a:solidFill>
                </a:rPr>
                <a:t>日完了予定）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左右矢印 1">
              <a:extLst>
                <a:ext uri="{FF2B5EF4-FFF2-40B4-BE49-F238E27FC236}">
                  <a16:creationId xmlns:a16="http://schemas.microsoft.com/office/drawing/2014/main" xmlns="" id="{5AC29D71-0716-43A5-919D-0D7B0DC4B6BA}"/>
                </a:ext>
              </a:extLst>
            </p:cNvPr>
            <p:cNvSpPr/>
            <p:nvPr/>
          </p:nvSpPr>
          <p:spPr>
            <a:xfrm>
              <a:off x="4233244" y="1263211"/>
              <a:ext cx="908598" cy="477078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矢印: 下 10">
              <a:extLst>
                <a:ext uri="{FF2B5EF4-FFF2-40B4-BE49-F238E27FC236}">
                  <a16:creationId xmlns:a16="http://schemas.microsoft.com/office/drawing/2014/main" xmlns="" id="{9A7647F0-64DD-4B54-96BC-656AB12137ED}"/>
                </a:ext>
              </a:extLst>
            </p:cNvPr>
            <p:cNvSpPr/>
            <p:nvPr/>
          </p:nvSpPr>
          <p:spPr>
            <a:xfrm rot="10800000">
              <a:off x="6114103" y="2373101"/>
              <a:ext cx="506358" cy="52322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xmlns="" id="{B8C4F8AC-E38A-4C13-ACCE-A3A662F76188}"/>
                </a:ext>
              </a:extLst>
            </p:cNvPr>
            <p:cNvSpPr txBox="1"/>
            <p:nvPr/>
          </p:nvSpPr>
          <p:spPr>
            <a:xfrm>
              <a:off x="8511168" y="4688409"/>
              <a:ext cx="1322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8</a:t>
              </a:r>
              <a:r>
                <a:rPr kumimoji="1" lang="ja-JP" altLang="en-US" dirty="0"/>
                <a:t>月</a:t>
              </a:r>
              <a:r>
                <a:rPr lang="en-US" altLang="ja-JP" dirty="0"/>
                <a:t>5</a:t>
              </a:r>
              <a:r>
                <a:rPr kumimoji="1" lang="ja-JP" altLang="en-US" dirty="0"/>
                <a:t>日</a:t>
              </a:r>
              <a:endParaRPr kumimoji="1" lang="en-US" altLang="ja-JP" dirty="0"/>
            </a:p>
            <a:p>
              <a:r>
                <a:rPr kumimoji="1" lang="en-US" altLang="ja-JP" dirty="0"/>
                <a:t>13</a:t>
              </a:r>
              <a:r>
                <a:rPr kumimoji="1" lang="ja-JP" altLang="en-US" dirty="0"/>
                <a:t>：</a:t>
              </a:r>
              <a:r>
                <a:rPr kumimoji="1" lang="en-US" altLang="ja-JP" dirty="0"/>
                <a:t>30</a:t>
              </a:r>
              <a:r>
                <a:rPr kumimoji="1" lang="ja-JP" altLang="en-US" dirty="0"/>
                <a:t>予定</a:t>
              </a:r>
              <a:endParaRPr kumimoji="1" lang="en-US" altLang="ja-JP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xmlns="" id="{7F664470-ADA4-4E9F-8A50-FEB3D0B5A429}"/>
                </a:ext>
              </a:extLst>
            </p:cNvPr>
            <p:cNvSpPr txBox="1"/>
            <p:nvPr/>
          </p:nvSpPr>
          <p:spPr>
            <a:xfrm>
              <a:off x="111464" y="2366329"/>
              <a:ext cx="2770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rgbClr val="FF0000"/>
                  </a:solidFill>
                </a:rPr>
                <a:t>メールアドレス変更実施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1" name="矢印: 下 40">
              <a:extLst>
                <a:ext uri="{FF2B5EF4-FFF2-40B4-BE49-F238E27FC236}">
                  <a16:creationId xmlns:a16="http://schemas.microsoft.com/office/drawing/2014/main" xmlns="" id="{674A14EF-C3E0-475B-B2D7-373A56201B46}"/>
                </a:ext>
              </a:extLst>
            </p:cNvPr>
            <p:cNvSpPr/>
            <p:nvPr/>
          </p:nvSpPr>
          <p:spPr>
            <a:xfrm rot="10800000">
              <a:off x="7597350" y="3660122"/>
              <a:ext cx="506358" cy="523221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xmlns="" id="{D4BB9402-0A8A-42E1-907E-979F6B83B0D0}"/>
                </a:ext>
              </a:extLst>
            </p:cNvPr>
            <p:cNvSpPr txBox="1"/>
            <p:nvPr/>
          </p:nvSpPr>
          <p:spPr>
            <a:xfrm>
              <a:off x="162472" y="3938663"/>
              <a:ext cx="2809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rgbClr val="00B0F0"/>
                  </a:solidFill>
                </a:rPr>
                <a:t>利用者へのアカウント通知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xmlns="" id="{A44C7B9E-12A5-45E8-8B5C-45DE2ADEA5BD}"/>
                </a:ext>
              </a:extLst>
            </p:cNvPr>
            <p:cNvSpPr txBox="1"/>
            <p:nvPr/>
          </p:nvSpPr>
          <p:spPr>
            <a:xfrm>
              <a:off x="10780647" y="481726"/>
              <a:ext cx="808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/>
                <a:t>10</a:t>
              </a:r>
              <a:r>
                <a:rPr kumimoji="1" lang="ja-JP" altLang="en-US" sz="2400" b="1" dirty="0"/>
                <a:t>月</a:t>
              </a:r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xmlns="" id="{64AF67EB-A41A-4D03-9113-C379FD9989B6}"/>
                </a:ext>
              </a:extLst>
            </p:cNvPr>
            <p:cNvCxnSpPr/>
            <p:nvPr/>
          </p:nvCxnSpPr>
          <p:spPr>
            <a:xfrm flipH="1" flipV="1">
              <a:off x="11197454" y="908231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xmlns="" id="{BE2D333C-3C1D-4112-BA82-68561281CFE6}"/>
                </a:ext>
              </a:extLst>
            </p:cNvPr>
            <p:cNvCxnSpPr/>
            <p:nvPr/>
          </p:nvCxnSpPr>
          <p:spPr>
            <a:xfrm>
              <a:off x="11184199" y="1111911"/>
              <a:ext cx="0" cy="504000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xmlns="" id="{94F8E2F7-9F1E-43F7-88C6-712EC2CDA4A6}"/>
                </a:ext>
              </a:extLst>
            </p:cNvPr>
            <p:cNvSpPr txBox="1"/>
            <p:nvPr/>
          </p:nvSpPr>
          <p:spPr>
            <a:xfrm>
              <a:off x="183124" y="5161810"/>
              <a:ext cx="204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二段階認証有効化</a:t>
              </a:r>
            </a:p>
          </p:txBody>
        </p:sp>
        <p:sp>
          <p:nvSpPr>
            <p:cNvPr id="48" name="矢印: 下 47">
              <a:extLst>
                <a:ext uri="{FF2B5EF4-FFF2-40B4-BE49-F238E27FC236}">
                  <a16:creationId xmlns:a16="http://schemas.microsoft.com/office/drawing/2014/main" xmlns="" id="{DD7DB96B-7609-4FA2-A8FB-6B146960BC90}"/>
                </a:ext>
              </a:extLst>
            </p:cNvPr>
            <p:cNvSpPr/>
            <p:nvPr/>
          </p:nvSpPr>
          <p:spPr>
            <a:xfrm rot="10800000">
              <a:off x="10576630" y="5084865"/>
              <a:ext cx="506358" cy="523221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xmlns="" id="{67E1B658-0CD9-4E2C-839B-E2E7C3D5D318}"/>
                </a:ext>
              </a:extLst>
            </p:cNvPr>
            <p:cNvSpPr txBox="1"/>
            <p:nvPr/>
          </p:nvSpPr>
          <p:spPr>
            <a:xfrm>
              <a:off x="11057502" y="4985888"/>
              <a:ext cx="1066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9</a:t>
              </a:r>
              <a:r>
                <a:rPr kumimoji="1" lang="ja-JP" altLang="en-US" dirty="0"/>
                <a:t>月</a:t>
              </a:r>
              <a:r>
                <a:rPr lang="en-US" altLang="ja-JP" dirty="0"/>
                <a:t>19</a:t>
              </a:r>
              <a:r>
                <a:rPr kumimoji="1" lang="ja-JP" altLang="en-US" dirty="0"/>
                <a:t>日</a:t>
              </a:r>
              <a:r>
                <a:rPr kumimoji="1" lang="en-US" altLang="ja-JP" dirty="0"/>
                <a:t>(</a:t>
              </a:r>
              <a:r>
                <a:rPr kumimoji="1" lang="ja-JP" altLang="en-US" dirty="0"/>
                <a:t>木）予定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xmlns="" id="{C181211E-C9A5-4D8B-B11C-736326CA1C9C}"/>
                </a:ext>
              </a:extLst>
            </p:cNvPr>
            <p:cNvSpPr txBox="1"/>
            <p:nvPr/>
          </p:nvSpPr>
          <p:spPr>
            <a:xfrm>
              <a:off x="7674831" y="3365474"/>
              <a:ext cx="1066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7</a:t>
              </a:r>
              <a:r>
                <a:rPr kumimoji="1" lang="ja-JP" altLang="en-US" dirty="0"/>
                <a:t>月</a:t>
              </a:r>
              <a:r>
                <a:rPr lang="ja-JP" altLang="en-US" dirty="0"/>
                <a:t>末</a:t>
              </a:r>
              <a:r>
                <a:rPr kumimoji="1" lang="ja-JP" altLang="en-US" dirty="0"/>
                <a:t>日</a:t>
              </a:r>
              <a:endParaRPr kumimoji="1" lang="en-US" altLang="ja-JP" dirty="0"/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xmlns="" id="{D2844497-3122-4459-B38C-F90EC0B59824}"/>
                </a:ext>
              </a:extLst>
            </p:cNvPr>
            <p:cNvCxnSpPr>
              <a:cxnSpLocks/>
            </p:cNvCxnSpPr>
            <p:nvPr/>
          </p:nvCxnSpPr>
          <p:spPr>
            <a:xfrm>
              <a:off x="4733487" y="5825195"/>
              <a:ext cx="236032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xmlns="" id="{FA6E09FB-E015-49E1-A96D-EF22D0A12EAC}"/>
                </a:ext>
              </a:extLst>
            </p:cNvPr>
            <p:cNvSpPr txBox="1"/>
            <p:nvPr/>
          </p:nvSpPr>
          <p:spPr>
            <a:xfrm>
              <a:off x="197119" y="5640529"/>
              <a:ext cx="2850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(</a:t>
              </a:r>
              <a:r>
                <a:rPr lang="ja-JP" altLang="en-US" dirty="0"/>
                <a:t>センターシステム改造）</a:t>
              </a:r>
              <a:endParaRPr kumimoji="1" lang="ja-JP" altLang="en-US" dirty="0"/>
            </a:p>
          </p:txBody>
        </p: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xmlns="" id="{2B96B083-D773-418B-9626-A6BFFA680B1F}"/>
                </a:ext>
              </a:extLst>
            </p:cNvPr>
            <p:cNvCxnSpPr>
              <a:cxnSpLocks/>
            </p:cNvCxnSpPr>
            <p:nvPr/>
          </p:nvCxnSpPr>
          <p:spPr>
            <a:xfrm>
              <a:off x="6414058" y="6048772"/>
              <a:ext cx="155412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xmlns="" id="{09641518-6100-43B2-A57F-CE44ED503806}"/>
                </a:ext>
              </a:extLst>
            </p:cNvPr>
            <p:cNvSpPr txBox="1"/>
            <p:nvPr/>
          </p:nvSpPr>
          <p:spPr>
            <a:xfrm>
              <a:off x="241478" y="5961775"/>
              <a:ext cx="2850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(</a:t>
              </a:r>
              <a:r>
                <a:rPr lang="ja-JP" altLang="en-US" dirty="0"/>
                <a:t>ドキュメント作成）</a:t>
              </a:r>
              <a:endParaRPr kumimoji="1" lang="ja-JP" altLang="en-US" dirty="0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xmlns="" id="{2A3B8B30-E46D-43F6-90D3-BC69C29F31C5}"/>
                </a:ext>
              </a:extLst>
            </p:cNvPr>
            <p:cNvSpPr txBox="1"/>
            <p:nvPr/>
          </p:nvSpPr>
          <p:spPr>
            <a:xfrm>
              <a:off x="6741940" y="2450278"/>
              <a:ext cx="1322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7</a:t>
              </a:r>
              <a:r>
                <a:rPr kumimoji="1" lang="ja-JP" altLang="en-US" dirty="0"/>
                <a:t>月</a:t>
              </a:r>
              <a:r>
                <a:rPr kumimoji="1" lang="en-US" altLang="ja-JP" dirty="0"/>
                <a:t>1</a:t>
              </a:r>
              <a:r>
                <a:rPr kumimoji="1" lang="ja-JP" altLang="en-US" dirty="0"/>
                <a:t>日</a:t>
              </a:r>
              <a:r>
                <a:rPr kumimoji="1" lang="en-US" altLang="ja-JP" dirty="0"/>
                <a:t>11:00</a:t>
              </a:r>
              <a:r>
                <a:rPr lang="ja-JP" altLang="en-US" dirty="0"/>
                <a:t>予定</a:t>
              </a:r>
              <a:endParaRPr kumimoji="1" lang="en-US" altLang="ja-JP" dirty="0"/>
            </a:p>
          </p:txBody>
        </p:sp>
        <p:sp>
          <p:nvSpPr>
            <p:cNvPr id="49" name="矢印: 下 48">
              <a:extLst>
                <a:ext uri="{FF2B5EF4-FFF2-40B4-BE49-F238E27FC236}">
                  <a16:creationId xmlns:a16="http://schemas.microsoft.com/office/drawing/2014/main" xmlns="" id="{747737C9-AFFC-4AA3-BEEE-FACA92FD709A}"/>
                </a:ext>
              </a:extLst>
            </p:cNvPr>
            <p:cNvSpPr/>
            <p:nvPr/>
          </p:nvSpPr>
          <p:spPr>
            <a:xfrm rot="10800000">
              <a:off x="8106520" y="4458008"/>
              <a:ext cx="506358" cy="523221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xmlns="" id="{0FAC626B-3A5B-4C5E-8610-B6BD2CB6C223}"/>
                </a:ext>
              </a:extLst>
            </p:cNvPr>
            <p:cNvSpPr txBox="1"/>
            <p:nvPr/>
          </p:nvSpPr>
          <p:spPr>
            <a:xfrm>
              <a:off x="5123927" y="1294273"/>
              <a:ext cx="1868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6</a:t>
              </a:r>
              <a:r>
                <a:rPr kumimoji="1" lang="ja-JP" altLang="en-US" dirty="0"/>
                <a:t>月</a:t>
              </a:r>
              <a:r>
                <a:rPr kumimoji="1" lang="en-US" altLang="ja-JP" dirty="0"/>
                <a:t>7</a:t>
              </a:r>
              <a:r>
                <a:rPr kumimoji="1" lang="ja-JP" altLang="en-US" dirty="0"/>
                <a:t>日〆切</a:t>
              </a:r>
              <a:endParaRPr kumimoji="1" lang="en-US" altLang="ja-JP" dirty="0"/>
            </a:p>
          </p:txBody>
        </p:sp>
      </p:grpSp>
    </p:spTree>
    <p:extLst>
      <p:ext uri="{BB962C8B-B14F-4D97-AF65-F5344CB8AC3E}">
        <p14:creationId xmlns:p14="http://schemas.microsoft.com/office/powerpoint/2010/main" val="288788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目次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パスワード変更のお願い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２段階認証設定のお願い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移行スケジュール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741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s://www.eduroam.org/downloads/logo/PNG/eduroam_450pi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9930" y="4632576"/>
            <a:ext cx="2282018" cy="112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631505" y="4744728"/>
            <a:ext cx="5976663" cy="19005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スマートフォン・タブレットは</a:t>
            </a:r>
            <a:r>
              <a:rPr lang="en-US" altLang="ja-JP" dirty="0" err="1">
                <a:solidFill>
                  <a:srgbClr val="FF0000"/>
                </a:solidFill>
              </a:rPr>
              <a:t>eduroam</a:t>
            </a:r>
            <a:r>
              <a:rPr lang="ja-JP" altLang="en-US" dirty="0">
                <a:solidFill>
                  <a:srgbClr val="FF0000"/>
                </a:solidFill>
              </a:rPr>
              <a:t>の使用を推奨します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sz="1400" dirty="0" err="1"/>
              <a:t>eduroam</a:t>
            </a:r>
            <a:r>
              <a:rPr lang="ja-JP" altLang="en-US" sz="1400" dirty="0"/>
              <a:t>（エデュローム）は、いったん設定すると自動で接続されます。</a:t>
            </a:r>
            <a:endParaRPr lang="en-US" altLang="ja-JP" sz="1400" dirty="0"/>
          </a:p>
          <a:p>
            <a:r>
              <a:rPr lang="ja-JP" altLang="en-US" sz="1400" dirty="0"/>
              <a:t>本学の利用者は、</a:t>
            </a:r>
            <a:endParaRPr lang="en-US" altLang="ja-JP" sz="1400" dirty="0"/>
          </a:p>
          <a:p>
            <a:r>
              <a:rPr lang="ja-JP" altLang="en-US" sz="1400" dirty="0"/>
              <a:t>    ・ユーザ名 ：</a:t>
            </a:r>
            <a:r>
              <a:rPr lang="en-US" altLang="ja-JP" sz="1400" dirty="0"/>
              <a:t>(</a:t>
            </a:r>
            <a:r>
              <a:rPr lang="ja-JP" altLang="en-US" sz="1400" dirty="0"/>
              <a:t>情報系センターのアカウント</a:t>
            </a:r>
            <a:r>
              <a:rPr lang="en-US" altLang="ja-JP" sz="1400" dirty="0"/>
              <a:t>)@(</a:t>
            </a:r>
            <a:r>
              <a:rPr lang="en-US" altLang="ja-JP" sz="1400" dirty="0" err="1"/>
              <a:t>ecsy|yzdn.yz</a:t>
            </a:r>
            <a:r>
              <a:rPr lang="en-US" altLang="ja-JP" sz="1400" dirty="0"/>
              <a:t>).yamagata-u.ac.jp</a:t>
            </a:r>
          </a:p>
          <a:p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</a:t>
            </a:r>
            <a:r>
              <a:rPr lang="zh-CN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例）工学部： </a:t>
            </a:r>
            <a:r>
              <a:rPr lang="en-US" altLang="zh-CN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tbc12345@yzdn.yz.yamagata-u.ac.jp </a:t>
            </a:r>
          </a:p>
          <a:p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</a:t>
            </a:r>
            <a:r>
              <a:rPr lang="zh-CN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工学部以外：</a:t>
            </a:r>
            <a:r>
              <a:rPr lang="en-US" altLang="zh-CN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s00m999@ecsy.yamagata-u.ac.jp</a:t>
            </a:r>
          </a:p>
          <a:p>
            <a:pPr>
              <a:lnSpc>
                <a:spcPts val="900"/>
              </a:lnSpc>
            </a:pPr>
            <a:r>
              <a:rPr lang="en-US" altLang="zh-CN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400" dirty="0"/>
              <a:t>   ・パスワード：情報系センターのアカウントのパスワード</a:t>
            </a:r>
            <a:endParaRPr lang="en-US" altLang="ja-JP" sz="1400" dirty="0"/>
          </a:p>
          <a:p>
            <a:r>
              <a:rPr lang="ja-JP" altLang="en-US" sz="1400" dirty="0"/>
              <a:t>となります。 </a:t>
            </a:r>
            <a:endParaRPr lang="en-US" altLang="ja-JP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87488" y="3359744"/>
            <a:ext cx="692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ご利用には、ブラウザーによるウェブ認証が必要となります。</a:t>
            </a:r>
            <a:endParaRPr lang="en-US" altLang="ja-JP" sz="1400" dirty="0"/>
          </a:p>
          <a:p>
            <a:r>
              <a:rPr lang="en-US" altLang="ja-JP" sz="1400" dirty="0"/>
              <a:t>OS</a:t>
            </a:r>
            <a:r>
              <a:rPr lang="ja-JP" altLang="en-US" sz="1400" dirty="0"/>
              <a:t>が</a:t>
            </a:r>
            <a:r>
              <a:rPr lang="en-US" altLang="ja-JP" sz="1400" dirty="0"/>
              <a:t>Windows 8</a:t>
            </a:r>
            <a:r>
              <a:rPr lang="ja-JP" altLang="en-US" sz="1400" dirty="0"/>
              <a:t>の場合、「共有のオン／オフ （ネットワーク共有） の設定」でＰＣの共有をオフ（公共の場所にあるネットワークの場合）にする必要があります。 （注意）トラブルが発生した場合、サービス提供を中止することがあります。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2307608" y="707994"/>
            <a:ext cx="2724" cy="1510371"/>
          </a:xfrm>
          <a:prstGeom prst="line">
            <a:avLst/>
          </a:prstGeom>
          <a:ln w="82550">
            <a:solidFill>
              <a:srgbClr val="92D050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/>
          <p:cNvGrpSpPr>
            <a:grpSpLocks/>
          </p:cNvGrpSpPr>
          <p:nvPr/>
        </p:nvGrpSpPr>
        <p:grpSpPr>
          <a:xfrm flipH="1">
            <a:off x="1343472" y="-315416"/>
            <a:ext cx="1933720" cy="2190834"/>
            <a:chOff x="2564804" y="1455230"/>
            <a:chExt cx="1620000" cy="1620000"/>
          </a:xfrm>
        </p:grpSpPr>
        <p:sp>
          <p:nvSpPr>
            <p:cNvPr id="21" name="円弧 20"/>
            <p:cNvSpPr/>
            <p:nvPr/>
          </p:nvSpPr>
          <p:spPr>
            <a:xfrm>
              <a:off x="2924804" y="1815230"/>
              <a:ext cx="900000" cy="900000"/>
            </a:xfrm>
            <a:prstGeom prst="arc">
              <a:avLst>
                <a:gd name="adj1" fmla="val 19481461"/>
                <a:gd name="adj2" fmla="val 1819811"/>
              </a:avLst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2" name="円弧 21"/>
            <p:cNvSpPr/>
            <p:nvPr/>
          </p:nvSpPr>
          <p:spPr>
            <a:xfrm>
              <a:off x="2744804" y="1619388"/>
              <a:ext cx="1260000" cy="1260000"/>
            </a:xfrm>
            <a:prstGeom prst="arc">
              <a:avLst>
                <a:gd name="adj1" fmla="val 19584002"/>
                <a:gd name="adj2" fmla="val 1803962"/>
              </a:avLst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3" name="円弧 22"/>
            <p:cNvSpPr/>
            <p:nvPr/>
          </p:nvSpPr>
          <p:spPr>
            <a:xfrm>
              <a:off x="2564804" y="1455230"/>
              <a:ext cx="1620000" cy="1620000"/>
            </a:xfrm>
            <a:prstGeom prst="arc">
              <a:avLst>
                <a:gd name="adj1" fmla="val 19583836"/>
                <a:gd name="adj2" fmla="val 1584197"/>
              </a:avLst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10" name="グループ化 9"/>
          <p:cNvGrpSpPr>
            <a:grpSpLocks/>
          </p:cNvGrpSpPr>
          <p:nvPr/>
        </p:nvGrpSpPr>
        <p:grpSpPr>
          <a:xfrm>
            <a:off x="1343472" y="-387424"/>
            <a:ext cx="1933720" cy="2190834"/>
            <a:chOff x="2564804" y="1455230"/>
            <a:chExt cx="1620000" cy="1620000"/>
          </a:xfrm>
        </p:grpSpPr>
        <p:sp>
          <p:nvSpPr>
            <p:cNvPr id="18" name="円弧 17"/>
            <p:cNvSpPr/>
            <p:nvPr/>
          </p:nvSpPr>
          <p:spPr>
            <a:xfrm>
              <a:off x="2924804" y="1815230"/>
              <a:ext cx="900000" cy="900000"/>
            </a:xfrm>
            <a:prstGeom prst="arc">
              <a:avLst>
                <a:gd name="adj1" fmla="val 19481461"/>
                <a:gd name="adj2" fmla="val 1819811"/>
              </a:avLst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9" name="円弧 18"/>
            <p:cNvSpPr/>
            <p:nvPr/>
          </p:nvSpPr>
          <p:spPr>
            <a:xfrm>
              <a:off x="2744804" y="1619388"/>
              <a:ext cx="1260000" cy="1260000"/>
            </a:xfrm>
            <a:prstGeom prst="arc">
              <a:avLst>
                <a:gd name="adj1" fmla="val 19584002"/>
                <a:gd name="adj2" fmla="val 1803962"/>
              </a:avLst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円弧 19"/>
            <p:cNvSpPr/>
            <p:nvPr/>
          </p:nvSpPr>
          <p:spPr>
            <a:xfrm>
              <a:off x="2564804" y="1455230"/>
              <a:ext cx="1620000" cy="1620000"/>
            </a:xfrm>
            <a:prstGeom prst="arc">
              <a:avLst>
                <a:gd name="adj1" fmla="val 19583836"/>
                <a:gd name="adj2" fmla="val 1584197"/>
              </a:avLst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1" name="角丸四角形 10"/>
          <p:cNvSpPr/>
          <p:nvPr/>
        </p:nvSpPr>
        <p:spPr>
          <a:xfrm>
            <a:off x="3578240" y="171436"/>
            <a:ext cx="7265784" cy="881300"/>
          </a:xfrm>
          <a:prstGeom prst="roundRect">
            <a:avLst/>
          </a:prstGeom>
          <a:solidFill>
            <a:srgbClr val="FCFE9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b="1" dirty="0">
                <a:solidFill>
                  <a:schemeClr val="tx1"/>
                </a:solidFill>
              </a:rPr>
              <a:t>Wi-Fi</a:t>
            </a:r>
            <a:r>
              <a:rPr lang="ja-JP" altLang="en-US" sz="5400" b="1" dirty="0">
                <a:solidFill>
                  <a:schemeClr val="tx1"/>
                </a:solidFill>
              </a:rPr>
              <a:t>のご利用について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242517" y="1181581"/>
            <a:ext cx="8709761" cy="124259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   </a:t>
            </a:r>
            <a:endParaRPr lang="en-US" altLang="ja-JP" sz="2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</a:endParaRPr>
          </a:p>
          <a:p>
            <a:pPr algn="ctr">
              <a:lnSpc>
                <a:spcPts val="6600"/>
              </a:lnSpc>
            </a:pPr>
            <a:r>
              <a:rPr lang="en-US" altLang="ja-JP" sz="8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ESSID:  YUNET_EDU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168150" y="2148486"/>
            <a:ext cx="10017358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</a:rPr>
              <a:t>password</a:t>
            </a:r>
            <a:r>
              <a:rPr lang="en-US" altLang="ja-JP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</a:rPr>
              <a:t> </a:t>
            </a:r>
            <a:r>
              <a:rPr lang="ja-JP" altLang="en-US" sz="6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</a:rPr>
              <a:t>： </a:t>
            </a:r>
            <a:r>
              <a:rPr lang="en-US" altLang="ja-JP" sz="6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</a:rPr>
              <a:t>wlan@yamagata</a:t>
            </a:r>
            <a:endParaRPr lang="en-US" altLang="ja-JP" sz="6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52182" y="5694989"/>
            <a:ext cx="3020548" cy="9541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問い合せ先</a:t>
            </a:r>
            <a:r>
              <a:rPr lang="en-US" altLang="ja-JP" sz="1400" dirty="0"/>
              <a:t>(</a:t>
            </a:r>
            <a:r>
              <a:rPr lang="ja-JP" altLang="en-US" sz="1400" dirty="0"/>
              <a:t>内線 </a:t>
            </a:r>
            <a:r>
              <a:rPr lang="en-US" altLang="ja-JP" sz="1400" dirty="0"/>
              <a:t>3021)</a:t>
            </a:r>
            <a:endParaRPr lang="ja-JP" altLang="en-US" sz="1400" dirty="0"/>
          </a:p>
          <a:p>
            <a:r>
              <a:rPr lang="ja-JP" altLang="en-US" sz="1600" dirty="0"/>
              <a:t>工学部 学術情報基盤センター</a:t>
            </a:r>
            <a:endParaRPr lang="en-US" altLang="ja-JP" sz="1600" dirty="0"/>
          </a:p>
          <a:p>
            <a:r>
              <a:rPr lang="en-US" altLang="ja-JP" sz="1600" dirty="0"/>
              <a:t>yzcsc@yz.yamagata-u.ac.jp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93632" y="980728"/>
            <a:ext cx="604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002060"/>
                </a:solidFill>
              </a:rPr>
              <a:t>　　</a:t>
            </a:r>
            <a:r>
              <a:rPr lang="ja-JP" altLang="en-US" sz="2400" dirty="0">
                <a:solidFill>
                  <a:srgbClr val="002060"/>
                </a:solidFill>
              </a:rPr>
              <a:t>  ワイユー  　  ネット　　       イーディーユー</a:t>
            </a:r>
          </a:p>
        </p:txBody>
      </p:sp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8490611" y="3175687"/>
            <a:ext cx="2016972" cy="1517208"/>
            <a:chOff x="7223218" y="3299052"/>
            <a:chExt cx="2292012" cy="17241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23218" y="3299052"/>
              <a:ext cx="2292012" cy="17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角丸四角形 3"/>
            <p:cNvSpPr/>
            <p:nvPr/>
          </p:nvSpPr>
          <p:spPr>
            <a:xfrm>
              <a:off x="7257255" y="4293096"/>
              <a:ext cx="2160241" cy="682088"/>
            </a:xfrm>
            <a:prstGeom prst="roundRect">
              <a:avLst/>
            </a:prstGeom>
            <a:noFill/>
            <a:ln w="3810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"/>
          <a:stretch/>
        </p:blipFill>
        <p:spPr bwMode="auto">
          <a:xfrm>
            <a:off x="6475138" y="5694988"/>
            <a:ext cx="935225" cy="93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C:\Users\tomohiro\AppData\Local\Microsoft\Windows\Temporary Internet Files\Content.IE5\ITQWWF05\MC900433826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45" y="4761186"/>
            <a:ext cx="756048" cy="75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2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マニュアル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2851" y="2140226"/>
            <a:ext cx="766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下記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マニュアルを確認できます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7648" y="2663446"/>
            <a:ext cx="1070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hlinkClick r:id="rId2"/>
              </a:rPr>
              <a:t>https://yzcsc.yz.yamagata-u.ac.jp/Manual/mailsecurity/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24159" y="4556470"/>
            <a:ext cx="4697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携帯電話からのアクセスは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コードからどうぞ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055" y="3635569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6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7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パスワード変更のお願い</a:t>
            </a:r>
            <a:endParaRPr kumimoji="1" lang="ja-JP" altLang="en-US" sz="7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4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対象：全教職員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449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1367637" y="2210937"/>
            <a:ext cx="9585667" cy="4377640"/>
            <a:chOff x="1367637" y="2210937"/>
            <a:chExt cx="9585667" cy="437764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2"/>
            <a:srcRect t="10658" b="5389"/>
            <a:stretch/>
          </p:blipFill>
          <p:spPr>
            <a:xfrm>
              <a:off x="1525515" y="2210937"/>
              <a:ext cx="9269912" cy="4377640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1367637" y="3376148"/>
              <a:ext cx="9585667" cy="2960663"/>
            </a:xfrm>
            <a:prstGeom prst="rect">
              <a:avLst/>
            </a:prstGeom>
            <a:noFill/>
          </p:spPr>
          <p:txBody>
            <a:bodyPr wrap="square" lIns="66910" tIns="33455" rIns="66910" bIns="33455" rtlCol="0">
              <a:spAutoFit/>
            </a:bodyPr>
            <a:lstStyle/>
            <a:p>
              <a:r>
                <a:rPr lang="en-US" altLang="ja-JP" sz="4800" dirty="0">
                  <a:latin typeface="メイリオ" panose="020B0604030504040204" pitchFamily="50" charset="-128"/>
                  <a:ea typeface="メイリオ" panose="020B0604030504040204" pitchFamily="50" charset="-128"/>
                  <a:hlinkClick r:id="rId3"/>
                </a:rPr>
                <a:t>https://post.yamagata-u.ac.jp/</a:t>
              </a:r>
              <a:endParaRPr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4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上記</a:t>
              </a:r>
              <a:r>
                <a:rPr lang="ja-JP" altLang="en-US" sz="4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サイトにログインする</a:t>
              </a:r>
              <a:endParaRPr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en-US" altLang="ja-JP" sz="3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※</a:t>
              </a:r>
              <a:r>
                <a:rPr lang="ja-JP" altLang="en-US" sz="3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新ユーザ</a:t>
              </a:r>
              <a:r>
                <a:rPr lang="en-US" altLang="ja-JP" sz="3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ID</a:t>
              </a:r>
              <a:r>
                <a:rPr lang="ja-JP" altLang="en-US" sz="3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配布された利用者へ</a:t>
              </a:r>
              <a:endPara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3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新ユーザ</a:t>
              </a:r>
              <a:r>
                <a:rPr lang="en-US" altLang="ja-JP" sz="3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ID</a:t>
              </a:r>
              <a:r>
                <a:rPr lang="ja-JP" altLang="en-US" sz="3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でログインしてください</a:t>
              </a:r>
              <a:endPara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3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パスワードは従来のユーザ</a:t>
              </a:r>
              <a:r>
                <a:rPr lang="en-US" altLang="ja-JP" sz="3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ID</a:t>
              </a:r>
              <a:r>
                <a:rPr lang="ja-JP" altLang="en-US" sz="3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と変更ありません</a:t>
              </a:r>
              <a:endPara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502646" y="420000"/>
            <a:ext cx="634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パスワード変更方法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7546" y="1439839"/>
            <a:ext cx="52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パスワード変更サイトにログインする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782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2646" y="420000"/>
            <a:ext cx="634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パスワード変更方法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4596923" y="1809171"/>
            <a:ext cx="7422777" cy="4320657"/>
            <a:chOff x="9828696" y="3296625"/>
            <a:chExt cx="8783597" cy="3524057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2"/>
            <a:srcRect l="-476" t="11085" r="236" b="17418"/>
            <a:stretch/>
          </p:blipFill>
          <p:spPr>
            <a:xfrm>
              <a:off x="9828696" y="3296625"/>
              <a:ext cx="8783597" cy="3524057"/>
            </a:xfrm>
            <a:prstGeom prst="rect">
              <a:avLst/>
            </a:prstGeom>
          </p:spPr>
        </p:pic>
        <p:sp>
          <p:nvSpPr>
            <p:cNvPr id="11" name="角丸四角形 10"/>
            <p:cNvSpPr/>
            <p:nvPr/>
          </p:nvSpPr>
          <p:spPr>
            <a:xfrm>
              <a:off x="12698993" y="4075782"/>
              <a:ext cx="1521501" cy="2034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71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029249" y="5217010"/>
              <a:ext cx="8382489" cy="8786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１　英大文字を</a:t>
              </a:r>
              <a:r>
                <a:rPr lang="en-US" altLang="ja-JP" sz="16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lang="ja-JP" altLang="en-US" sz="16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文字以上使用する</a:t>
              </a:r>
              <a:r>
                <a:rPr lang="ja-JP" altLang="en-US" sz="16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こと</a:t>
              </a:r>
              <a:endParaRPr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6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２　パスワードの文字数は８文字以上１５文字</a:t>
              </a:r>
              <a:r>
                <a:rPr lang="ja-JP" altLang="en-US" sz="16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以内</a:t>
              </a:r>
              <a:endParaRPr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6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３　英字だけ、数字だけは不可。英字と数字・記号を指定する</a:t>
              </a:r>
              <a:r>
                <a:rPr lang="ja-JP" altLang="en-US" sz="16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こと</a:t>
              </a:r>
              <a:endParaRPr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6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４　英字の大文字・小文字は区別</a:t>
              </a:r>
              <a:r>
                <a:rPr lang="ja-JP" altLang="en-US" sz="16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されます</a:t>
              </a:r>
              <a:endPara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4930342" y="4177338"/>
              <a:ext cx="3357065" cy="5271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ユーザー</a:t>
              </a:r>
              <a: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ID</a:t>
              </a:r>
            </a:p>
            <a:p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新パスワード（新しいパスワード）</a:t>
              </a:r>
              <a:endPara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新パスワード（確認）　を入力</a:t>
              </a: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376471" y="1881016"/>
            <a:ext cx="3887628" cy="3119292"/>
            <a:chOff x="368423" y="3599460"/>
            <a:chExt cx="3887628" cy="3119292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368423" y="3599460"/>
              <a:ext cx="3887628" cy="3119292"/>
              <a:chOff x="430697" y="1784302"/>
              <a:chExt cx="3887628" cy="3119292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 rotWithShape="1">
              <a:blip r:embed="rId3"/>
              <a:srcRect t="11392" r="75662" b="53117"/>
              <a:stretch/>
            </p:blipFill>
            <p:spPr>
              <a:xfrm>
                <a:off x="430697" y="1784302"/>
                <a:ext cx="3802887" cy="3119292"/>
              </a:xfrm>
              <a:prstGeom prst="rect">
                <a:avLst/>
              </a:prstGeom>
            </p:spPr>
          </p:pic>
          <p:sp>
            <p:nvSpPr>
              <p:cNvPr id="6" name="テキスト ボックス 5"/>
              <p:cNvSpPr txBox="1"/>
              <p:nvPr/>
            </p:nvSpPr>
            <p:spPr>
              <a:xfrm>
                <a:off x="1320606" y="3827634"/>
                <a:ext cx="29977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「パスワード変更」をクリック</a:t>
                </a: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430697" y="3040184"/>
                <a:ext cx="1377277" cy="36676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471"/>
              </a:p>
            </p:txBody>
          </p:sp>
          <p:sp>
            <p:nvSpPr>
              <p:cNvPr id="17" name="右矢印 16"/>
              <p:cNvSpPr/>
              <p:nvPr/>
            </p:nvSpPr>
            <p:spPr>
              <a:xfrm rot="14066666">
                <a:off x="1549844" y="3439837"/>
                <a:ext cx="377099" cy="318166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角丸四角形 17"/>
            <p:cNvSpPr/>
            <p:nvPr/>
          </p:nvSpPr>
          <p:spPr>
            <a:xfrm>
              <a:off x="1351476" y="3642299"/>
              <a:ext cx="1285779" cy="249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71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252482" y="1439839"/>
            <a:ext cx="52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2. 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「パスワード変更」をクリックする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596923" y="1439839"/>
            <a:ext cx="52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新パスワードを入力する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82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7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ja-JP" altLang="en-US" sz="72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段階認証設定のお願い</a:t>
            </a:r>
            <a:endParaRPr kumimoji="1" lang="ja-JP" altLang="en-US" sz="7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4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対象：全教職員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168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2646" y="420000"/>
            <a:ext cx="634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段階認証設定方法</a:t>
            </a:r>
            <a:endParaRPr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7546" y="1439839"/>
            <a:ext cx="52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1.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Gmail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にログインする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1878528"/>
            <a:ext cx="9335566" cy="4454033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502646" y="3173104"/>
            <a:ext cx="1046374" cy="225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 flipH="1">
            <a:off x="1624082" y="3091217"/>
            <a:ext cx="443553" cy="3070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13546" y="2825084"/>
            <a:ext cx="857761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https://www.yz.yamagata-u.ac.jp/mail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/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あるいは</a:t>
            </a:r>
            <a:endParaRPr kumimoji="1"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https://accounts.google.com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995959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577</Words>
  <Application>Microsoft Office PowerPoint</Application>
  <PresentationFormat>ワイド画面</PresentationFormat>
  <Paragraphs>100</Paragraphs>
  <Slides>17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ＭＳ Ｐゴシック</vt:lpstr>
      <vt:lpstr>ＭＳ ゴシック</vt:lpstr>
      <vt:lpstr>メイリオ</vt:lpstr>
      <vt:lpstr>Calibri</vt:lpstr>
      <vt:lpstr>Calibri Light</vt:lpstr>
      <vt:lpstr>Wingdings 2</vt:lpstr>
      <vt:lpstr>HDOfficeLightV0</vt:lpstr>
      <vt:lpstr>アカウント変更および２段階認証導入</vt:lpstr>
      <vt:lpstr>目次</vt:lpstr>
      <vt:lpstr>PowerPoint プレゼンテーション</vt:lpstr>
      <vt:lpstr>Webマニュアル</vt:lpstr>
      <vt:lpstr>パスワード変更のお願い</vt:lpstr>
      <vt:lpstr>PowerPoint プレゼンテーション</vt:lpstr>
      <vt:lpstr>PowerPoint プレゼンテーション</vt:lpstr>
      <vt:lpstr>２段階認証設定のお願い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アカウント変更および２段階認証導入</dc:title>
  <dc:creator>Haya</dc:creator>
  <cp:lastModifiedBy>Haya</cp:lastModifiedBy>
  <cp:revision>52</cp:revision>
  <dcterms:created xsi:type="dcterms:W3CDTF">2019-05-08T03:56:44Z</dcterms:created>
  <dcterms:modified xsi:type="dcterms:W3CDTF">2019-07-11T06:30:16Z</dcterms:modified>
</cp:coreProperties>
</file>